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  <p:embeddedFont>
      <p:font typeface="Maven Pro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11" Type="http://schemas.openxmlformats.org/officeDocument/2006/relationships/slide" Target="slides/slide6.xml"/><Relationship Id="rId22" Type="http://schemas.openxmlformats.org/officeDocument/2006/relationships/font" Target="fonts/Nunito-boldItalic.fntdata"/><Relationship Id="rId10" Type="http://schemas.openxmlformats.org/officeDocument/2006/relationships/slide" Target="slides/slide5.xml"/><Relationship Id="rId21" Type="http://schemas.openxmlformats.org/officeDocument/2006/relationships/font" Target="fonts/Nunito-italic.fntdata"/><Relationship Id="rId13" Type="http://schemas.openxmlformats.org/officeDocument/2006/relationships/slide" Target="slides/slide8.xml"/><Relationship Id="rId24" Type="http://schemas.openxmlformats.org/officeDocument/2006/relationships/font" Target="fonts/MavenPro-bold.fntdata"/><Relationship Id="rId12" Type="http://schemas.openxmlformats.org/officeDocument/2006/relationships/slide" Target="slides/slide7.xml"/><Relationship Id="rId23" Type="http://schemas.openxmlformats.org/officeDocument/2006/relationships/font" Target="fonts/Maven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5a664661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5a664661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5a664661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95a664661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95b8a5581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95b8a5581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5b8a5581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95b8a5581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5a6646611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5a6646611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5a664661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5a664661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5a6646611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95a6646611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5a664661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95a664661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5a664661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5a664661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5a664661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95a664661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95a664661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95a664661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95a664661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95a664661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s://recoverysbc.org/the-rise-guid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120869"/>
            <a:ext cx="6814500" cy="319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Pautas para la </a:t>
            </a:r>
            <a:r>
              <a:rPr lang="en"/>
              <a:t>Reapertura</a:t>
            </a:r>
            <a:r>
              <a:rPr lang="en"/>
              <a:t> de Negocios en el condado de Santa </a:t>
            </a:r>
            <a:r>
              <a:rPr lang="en"/>
              <a:t>Bárbara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Creado por Nathan Cao, embajador de reapertura de PublicSquare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Traducido por Jasmin Lopez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/>
          <p:nvPr>
            <p:ph type="title"/>
          </p:nvPr>
        </p:nvSpPr>
        <p:spPr>
          <a:xfrm>
            <a:off x="1261500" y="5722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Programa para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mejorar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la comunidad y las pequeñas empresas (SBCPEP) </a:t>
            </a:r>
            <a:endParaRPr/>
          </a:p>
        </p:txBody>
      </p:sp>
      <p:sp>
        <p:nvSpPr>
          <p:cNvPr id="335" name="Google Shape;335;p22"/>
          <p:cNvSpPr txBox="1"/>
          <p:nvPr>
            <p:ph idx="1" type="body"/>
          </p:nvPr>
        </p:nvSpPr>
        <p:spPr>
          <a:xfrm>
            <a:off x="1219200" y="1444875"/>
            <a:ext cx="7115100" cy="3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752"/>
              </a:spcBef>
              <a:spcAft>
                <a:spcPts val="0"/>
              </a:spcAft>
              <a:buNone/>
            </a:pPr>
            <a:r>
              <a:rPr lang="en"/>
              <a:t>Solicite el SBCPEP del condado de Santa Bárbara, un nuevo programa voluntario, para permitir que su empresa u organización expandirse a áreas adyacentes al aire libre </a:t>
            </a:r>
            <a:r>
              <a:rPr lang="en" u="sng"/>
              <a:t>en las áreas no incorporadas</a:t>
            </a:r>
            <a:r>
              <a:rPr lang="en"/>
              <a:t> del condado para acomodar los protocolos de distanciamiento social requeridos y las prácticas seguras </a:t>
            </a:r>
            <a:endParaRPr/>
          </a:p>
          <a:p>
            <a:pPr indent="0" lvl="0" marL="0" rtl="0" algn="l">
              <a:spcBef>
                <a:spcPts val="2088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Requisito: </a:t>
            </a:r>
            <a:r>
              <a:rPr lang="en" sz="1400">
                <a:solidFill>
                  <a:srgbClr val="000000"/>
                </a:solidFill>
              </a:rPr>
              <a:t>Solo negocios autorizados para abrir bajo el Plan de Reapertura del Gobernador y la Guía RISE del Condado recibirán un permiso, pero todos pueden presentar una solicitud ahora para prepararse para la reapertura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784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Fase 1 - Áreas de aceras o carreteras públicas 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896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Fase 2 - Propiedad privada (ej. Estacionamientos) 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Proyecto de ley de la Asamblea 1035 (pendiente)</a:t>
            </a:r>
            <a:endParaRPr/>
          </a:p>
        </p:txBody>
      </p:sp>
      <p:sp>
        <p:nvSpPr>
          <p:cNvPr id="341" name="Google Shape;341;p23"/>
          <p:cNvSpPr txBox="1"/>
          <p:nvPr>
            <p:ph idx="1" type="body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72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Según Trevor D. Large de Fauver, Large, Archbald &amp; Spray, LLP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64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Si se aprueba como ley, AB 1035 proporcionará exención de responsabilidad para las pequeñas empresas 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2064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 Las pequeñas empresas son aquellas con 25 o menos empleados 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 Las empresas deben cumplir con todas las leyes de salud estatales y locales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 No se hacen responsables de las infecciones por COVID en sus instalaciones 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n">
                <a:solidFill>
                  <a:srgbClr val="000000"/>
                </a:solidFill>
              </a:rPr>
              <a:t>No se aplica a negligencia grave, actos intencionales o conducta discriminatoria.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Preguntas? Llame al (833) 688-5551 para hablar con un embajador de RISE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Patrocinado por PublicSquare COVID-19 Equity Internship Project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 </a:t>
            </a:r>
            <a:r>
              <a:rPr lang="en"/>
              <a:t>información</a:t>
            </a:r>
            <a:r>
              <a:rPr lang="en"/>
              <a:t> sobre </a:t>
            </a:r>
            <a:r>
              <a:rPr lang="en"/>
              <a:t>reapertura</a:t>
            </a:r>
            <a:r>
              <a:rPr lang="en"/>
              <a:t> se </a:t>
            </a:r>
            <a:r>
              <a:rPr lang="en"/>
              <a:t>podrá</a:t>
            </a:r>
            <a:r>
              <a:rPr lang="en"/>
              <a:t> encontrar en: recoverysbc.org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Antes de la </a:t>
            </a:r>
            <a:r>
              <a:rPr lang="en"/>
              <a:t>reapertura</a:t>
            </a:r>
            <a:r>
              <a:rPr lang="en"/>
              <a:t> todo negocio/</a:t>
            </a:r>
            <a:r>
              <a:rPr lang="en"/>
              <a:t>instalación</a:t>
            </a:r>
            <a:r>
              <a:rPr lang="en"/>
              <a:t> comercial debe:</a:t>
            </a:r>
            <a:endParaRPr/>
          </a:p>
        </p:txBody>
      </p:sp>
      <p:sp>
        <p:nvSpPr>
          <p:cNvPr id="288" name="Google Shape;288;p15"/>
          <p:cNvSpPr txBox="1"/>
          <p:nvPr>
            <p:ph idx="1" type="body"/>
          </p:nvPr>
        </p:nvSpPr>
        <p:spPr>
          <a:xfrm>
            <a:off x="1207725" y="1597873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Realizar una </a:t>
            </a:r>
            <a:r>
              <a:rPr lang="en"/>
              <a:t>evaluación </a:t>
            </a:r>
            <a:r>
              <a:rPr lang="en"/>
              <a:t>de riesgos en detalle, y implementar un plan de protection que sea </a:t>
            </a:r>
            <a:r>
              <a:rPr lang="en"/>
              <a:t>específico</a:t>
            </a:r>
            <a:r>
              <a:rPr lang="en"/>
              <a:t> al sitio donde se encuentra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Capacitar a todos los empleados sobre </a:t>
            </a:r>
            <a:r>
              <a:rPr lang="en"/>
              <a:t>cómo</a:t>
            </a:r>
            <a:r>
              <a:rPr lang="en"/>
              <a:t> se </a:t>
            </a:r>
            <a:r>
              <a:rPr lang="en"/>
              <a:t>puede</a:t>
            </a:r>
            <a:r>
              <a:rPr lang="en"/>
              <a:t> reducir el contagio de COVID-19, esto incluye que sepan los </a:t>
            </a:r>
            <a:r>
              <a:rPr lang="en"/>
              <a:t>síntomas</a:t>
            </a:r>
            <a:r>
              <a:rPr lang="en"/>
              <a:t> y quedarse en casas si es que los sienten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Implementar medidas de control y auto examinar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Implementar protocolos de </a:t>
            </a:r>
            <a:r>
              <a:rPr lang="en"/>
              <a:t>desinfectar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Implementar pautas de distancia fisica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/>
          <p:nvPr>
            <p:ph type="title"/>
          </p:nvPr>
        </p:nvSpPr>
        <p:spPr>
          <a:xfrm>
            <a:off x="824000" y="763600"/>
            <a:ext cx="45354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 favor lea la </a:t>
            </a:r>
            <a:r>
              <a:rPr lang="en"/>
              <a:t>guía</a:t>
            </a:r>
            <a:r>
              <a:rPr lang="en"/>
              <a:t> RISE que describe los pasos para la </a:t>
            </a:r>
            <a:r>
              <a:rPr lang="en"/>
              <a:t>reapertura</a:t>
            </a:r>
            <a:r>
              <a:rPr lang="en"/>
              <a:t> que se puede tomar de manera segura en nuestra comunidad </a:t>
            </a:r>
            <a:endParaRPr/>
          </a:p>
        </p:txBody>
      </p:sp>
      <p:pic>
        <p:nvPicPr>
          <p:cNvPr id="294" name="Google Shape;294;p16"/>
          <p:cNvPicPr preferRelativeResize="0"/>
          <p:nvPr/>
        </p:nvPicPr>
        <p:blipFill rotWithShape="1">
          <a:blip r:embed="rId3">
            <a:alphaModFix/>
          </a:blip>
          <a:srcRect b="2980" l="2385" r="2175" t="2403"/>
          <a:stretch/>
        </p:blipFill>
        <p:spPr>
          <a:xfrm>
            <a:off x="5570737" y="664775"/>
            <a:ext cx="2671624" cy="3418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6"/>
          <p:cNvSpPr txBox="1"/>
          <p:nvPr/>
        </p:nvSpPr>
        <p:spPr>
          <a:xfrm>
            <a:off x="5536138" y="4179500"/>
            <a:ext cx="2740800" cy="320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https://recoverysbc.org/the-rise-guide/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Como Levantarnos (RISE)</a:t>
            </a:r>
            <a:endParaRPr/>
          </a:p>
        </p:txBody>
      </p:sp>
      <p:sp>
        <p:nvSpPr>
          <p:cNvPr id="301" name="Google Shape;301;p17"/>
          <p:cNvSpPr txBox="1"/>
          <p:nvPr>
            <p:ph idx="1" type="body"/>
          </p:nvPr>
        </p:nvSpPr>
        <p:spPr>
          <a:xfrm>
            <a:off x="951000" y="941300"/>
            <a:ext cx="7242000" cy="32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760"/>
              </a:spcBef>
              <a:spcAft>
                <a:spcPts val="0"/>
              </a:spcAft>
              <a:buNone/>
            </a:pPr>
            <a:r>
              <a:rPr lang="en"/>
              <a:t>1. Revise la guía publicada por el Estado de California y el Condado de Santa Barbara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88"/>
              </a:spcBef>
              <a:spcAft>
                <a:spcPts val="0"/>
              </a:spcAft>
              <a:buNone/>
            </a:pPr>
            <a:r>
              <a:rPr lang="en"/>
              <a:t>2. Realice una evaluación de riesgo detallada de acuerdo con las pautas estatales para su industria y preparar un plan de protección COVID-19 basado en la guía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64"/>
              </a:spcBef>
              <a:spcAft>
                <a:spcPts val="0"/>
              </a:spcAft>
              <a:buNone/>
            </a:pPr>
            <a:r>
              <a:rPr lang="en"/>
              <a:t>3. Implementar un plan de protección COVID-19 específica del sitio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64"/>
              </a:spcBef>
              <a:spcAft>
                <a:spcPts val="0"/>
              </a:spcAft>
              <a:buNone/>
            </a:pPr>
            <a:r>
              <a:rPr lang="en"/>
              <a:t>4. Revise su guía específica a su industria y complete su lista de verificación específica de la industria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64"/>
              </a:spcBef>
              <a:spcAft>
                <a:spcPts val="0"/>
              </a:spcAft>
              <a:buNone/>
            </a:pPr>
            <a:r>
              <a:rPr lang="en"/>
              <a:t>5. Complete la certificación completando este formulario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88"/>
              </a:spcBef>
              <a:spcAft>
                <a:spcPts val="0"/>
              </a:spcAft>
              <a:buNone/>
            </a:pPr>
            <a:r>
              <a:rPr lang="en"/>
              <a:t>6. Publique la lista de verificación específica de la industria y la certificación en su negocio para mostrar a sus clientes y empleados que ha reducido el riesgo y está abierto al público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88"/>
              </a:spcBef>
              <a:spcAft>
                <a:spcPts val="0"/>
              </a:spcAft>
              <a:buNone/>
            </a:pPr>
            <a:r>
              <a:rPr lang="en"/>
              <a:t>7. Un funcionario de su jurisdicción local puede realizar una visita al sitio.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/>
          <p:nvPr>
            <p:ph idx="1" type="body"/>
          </p:nvPr>
        </p:nvSpPr>
        <p:spPr>
          <a:xfrm>
            <a:off x="1307600" y="802375"/>
            <a:ext cx="7645200" cy="29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96"/>
              </a:spcBef>
              <a:spcAft>
                <a:spcPts val="0"/>
              </a:spcAft>
              <a:buNone/>
            </a:pPr>
            <a:r>
              <a:rPr b="1" lang="en"/>
              <a:t>Según Trevor D. Large de Fauver, Large, Archbald &amp; Spray, LLP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64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 Exenciones para empleados: no es probable que sean efectivas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2088"/>
              </a:spcBef>
              <a:spcAft>
                <a:spcPts val="0"/>
              </a:spcAft>
              <a:buNone/>
            </a:pPr>
            <a:r>
              <a:rPr lang="en"/>
              <a:t>En California, la exención por lesiones personales no es efectivo, por lo tanto, tenemos compensación para trabajadores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88"/>
              </a:spcBef>
              <a:spcAft>
                <a:spcPts val="0"/>
              </a:spcAft>
              <a:buNone/>
            </a:pPr>
            <a:r>
              <a:rPr lang="en"/>
              <a:t>2. Exenciones de contratistas/proveedores: pueden ser efectivas dependiendo de los acuerdos</a:t>
            </a:r>
            <a:r>
              <a:rPr lang="en"/>
              <a:t> existentes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2064"/>
              </a:spcBef>
              <a:spcAft>
                <a:spcPts val="0"/>
              </a:spcAft>
              <a:buNone/>
            </a:pPr>
            <a:r>
              <a:rPr lang="en"/>
              <a:t>Posible enmendar un acuerdo de COVID dentro del contrato preexistente con mutuo acuerdo de ambas partes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88"/>
              </a:spcBef>
              <a:spcAft>
                <a:spcPts val="0"/>
              </a:spcAft>
              <a:buNone/>
            </a:pPr>
            <a:r>
              <a:rPr lang="en"/>
              <a:t>3. Exenciones de clientes / visitantes (“firmar antes de entrar’) - efectivo pero complicado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2064"/>
              </a:spcBef>
              <a:spcAft>
                <a:spcPts val="0"/>
              </a:spcAft>
              <a:buNone/>
            </a:pPr>
            <a:r>
              <a:rPr lang="en"/>
              <a:t>Tenga cuidado de no excederse en el poder de negociación de un cliente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2088"/>
              </a:spcBef>
              <a:spcAft>
                <a:spcPts val="0"/>
              </a:spcAft>
              <a:buNone/>
            </a:pPr>
            <a:r>
              <a:rPr lang="en"/>
              <a:t>Si usted es un negocio esencial, es posible que no pueda obtener una exención del cliente </a:t>
            </a:r>
            <a:endParaRPr/>
          </a:p>
        </p:txBody>
      </p:sp>
      <p:sp>
        <p:nvSpPr>
          <p:cNvPr id="307" name="Google Shape;307;p18"/>
          <p:cNvSpPr txBox="1"/>
          <p:nvPr/>
        </p:nvSpPr>
        <p:spPr>
          <a:xfrm>
            <a:off x="1307600" y="594358"/>
            <a:ext cx="3000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Exenciones </a:t>
            </a:r>
            <a:endParaRPr sz="2800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/>
          <p:nvPr>
            <p:ph type="title"/>
          </p:nvPr>
        </p:nvSpPr>
        <p:spPr>
          <a:xfrm>
            <a:off x="1303800" y="5155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Responsabilidad de las instalaciones </a:t>
            </a:r>
            <a:endParaRPr/>
          </a:p>
        </p:txBody>
      </p:sp>
      <p:sp>
        <p:nvSpPr>
          <p:cNvPr id="313" name="Google Shape;313;p19"/>
          <p:cNvSpPr txBox="1"/>
          <p:nvPr>
            <p:ph idx="1" type="body"/>
          </p:nvPr>
        </p:nvSpPr>
        <p:spPr>
          <a:xfrm>
            <a:off x="1303800" y="877350"/>
            <a:ext cx="7030500" cy="3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488"/>
              </a:spcBef>
              <a:spcAft>
                <a:spcPts val="0"/>
              </a:spcAft>
              <a:buNone/>
            </a:pPr>
            <a:r>
              <a:rPr b="1" lang="en" sz="1300"/>
              <a:t>Según Trevor D. Large of Fauver, Large, Archbald &amp; Spray, LLP </a:t>
            </a:r>
            <a:endParaRPr b="1" sz="1300"/>
          </a:p>
          <a:p>
            <a:pPr indent="0" lvl="0" marL="0" rtl="0" algn="l">
              <a:spcBef>
                <a:spcPts val="2088"/>
              </a:spcBef>
              <a:spcAft>
                <a:spcPts val="0"/>
              </a:spcAft>
              <a:buNone/>
            </a:pPr>
            <a:r>
              <a:rPr lang="en" sz="1300"/>
              <a:t>Responsabilidad de las instalaciones = “los negocios/empresas tienen el deber de cuidar a sus clientes / no pueden exponerlos a un peligro conocido o evidente” </a:t>
            </a:r>
            <a:endParaRPr sz="1300"/>
          </a:p>
          <a:p>
            <a:pPr indent="0" lvl="0" marL="0" rtl="0" algn="l">
              <a:spcBef>
                <a:spcPts val="2088"/>
              </a:spcBef>
              <a:spcAft>
                <a:spcPts val="0"/>
              </a:spcAft>
              <a:buNone/>
            </a:pPr>
            <a:r>
              <a:rPr b="1" lang="en" sz="1300" u="sng"/>
              <a:t>Consideraciones </a:t>
            </a:r>
            <a:r>
              <a:rPr b="1" lang="en" u="sng"/>
              <a:t>P</a:t>
            </a:r>
            <a:r>
              <a:rPr b="1" lang="en" sz="1300" u="sng"/>
              <a:t>rácticas </a:t>
            </a:r>
            <a:endParaRPr b="1" sz="1300" u="sng"/>
          </a:p>
          <a:p>
            <a:pPr indent="0" lvl="0" marL="0" rtl="0" algn="l">
              <a:spcBef>
                <a:spcPts val="2064"/>
              </a:spcBef>
              <a:spcAft>
                <a:spcPts val="0"/>
              </a:spcAft>
              <a:buNone/>
            </a:pPr>
            <a:r>
              <a:rPr lang="en" sz="1300"/>
              <a:t>1. Cumplir con pautas federales, estatales y locales </a:t>
            </a:r>
            <a:endParaRPr sz="1300"/>
          </a:p>
          <a:p>
            <a:pPr indent="0" lvl="0" marL="0" rtl="0" algn="l">
              <a:spcBef>
                <a:spcPts val="2088"/>
              </a:spcBef>
              <a:spcAft>
                <a:spcPts val="0"/>
              </a:spcAft>
              <a:buNone/>
            </a:pPr>
            <a:r>
              <a:rPr lang="en" sz="1300"/>
              <a:t>2. Considere las acciones tomadas por los competidores </a:t>
            </a:r>
            <a:endParaRPr sz="1300"/>
          </a:p>
          <a:p>
            <a:pPr indent="0" lvl="0" marL="0" rtl="0" algn="l">
              <a:spcBef>
                <a:spcPts val="2064"/>
              </a:spcBef>
              <a:spcAft>
                <a:spcPts val="0"/>
              </a:spcAft>
              <a:buNone/>
            </a:pPr>
            <a:r>
              <a:rPr lang="en" sz="1300"/>
              <a:t>3. Considere seguir las pautas más restrictivas </a:t>
            </a:r>
            <a:endParaRPr sz="1300"/>
          </a:p>
          <a:p>
            <a:pPr indent="0" lvl="0" marL="0" rtl="0" algn="l">
              <a:spcBef>
                <a:spcPts val="2088"/>
              </a:spcBef>
              <a:spcAft>
                <a:spcPts val="0"/>
              </a:spcAft>
              <a:buNone/>
            </a:pPr>
            <a:r>
              <a:rPr lang="en" sz="1300"/>
              <a:t>4. Publique advertencias </a:t>
            </a:r>
            <a:endParaRPr sz="1300"/>
          </a:p>
          <a:p>
            <a:pPr indent="0" lvl="0" marL="0" rtl="0" algn="l">
              <a:spcBef>
                <a:spcPts val="2088"/>
              </a:spcBef>
              <a:spcAft>
                <a:spcPts val="0"/>
              </a:spcAft>
              <a:buNone/>
            </a:pPr>
            <a:r>
              <a:rPr lang="en" sz="1300"/>
              <a:t>5. Verifique el seguro para ver si existe protección contra la pandemia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Señalización Obligatoria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571" y="1893625"/>
            <a:ext cx="1987475" cy="25717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0" name="Google Shape;3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3325" y="1762550"/>
            <a:ext cx="1966520" cy="32408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1" name="Google Shape;3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416" y="1893625"/>
            <a:ext cx="3372184" cy="26033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2" name="Google Shape;322;p20"/>
          <p:cNvSpPr txBox="1"/>
          <p:nvPr/>
        </p:nvSpPr>
        <p:spPr>
          <a:xfrm>
            <a:off x="1307592" y="1143000"/>
            <a:ext cx="65988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-Por el estado de California y el condado de Santa Bárbara, Mandatos de Salud</a:t>
            </a:r>
            <a:endParaRPr sz="13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3" name="Google Shape;323;p20"/>
          <p:cNvSpPr txBox="1"/>
          <p:nvPr/>
        </p:nvSpPr>
        <p:spPr>
          <a:xfrm>
            <a:off x="1307592" y="1380744"/>
            <a:ext cx="65988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-Los PDF se pueden descargar e imprimir en línea en “recoveryysbc.org/signs/” </a:t>
            </a: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Señalización Informativa (opcional) </a:t>
            </a:r>
            <a:endParaRPr/>
          </a:p>
        </p:txBody>
      </p:sp>
      <p:pic>
        <p:nvPicPr>
          <p:cNvPr id="329" name="Google Shape;3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37" y="1446950"/>
            <a:ext cx="8742326" cy="244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